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573" r:id="rId3"/>
  </p:sldIdLst>
  <p:sldSz cx="12801600" cy="9601200" type="A3"/>
  <p:notesSz cx="7104063" cy="10234613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A9D18E"/>
    <a:srgbClr val="F4B183"/>
    <a:srgbClr val="2E75B6"/>
    <a:srgbClr val="EB7B73"/>
    <a:srgbClr val="DAE3F3"/>
    <a:srgbClr val="E2F0D9"/>
    <a:srgbClr val="5B9BD5"/>
    <a:srgbClr val="F8D3D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6395" autoAdjust="0"/>
  </p:normalViewPr>
  <p:slideViewPr>
    <p:cSldViewPr snapToGrid="0">
      <p:cViewPr varScale="1">
        <p:scale>
          <a:sx n="117" d="100"/>
          <a:sy n="117" d="100"/>
        </p:scale>
        <p:origin x="1884" y="8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7ACDDD-9E7B-4354-BBA8-B3F6E147E0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0E26E66-B472-46BA-AF47-73DDCBFE0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6E66-B472-46BA-AF47-73DDCBFE06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6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8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518899" y="6211957"/>
            <a:ext cx="7664291" cy="1070037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520" b="1" baseline="0">
                <a:solidFill>
                  <a:schemeClr val="bg1"/>
                </a:solidFill>
              </a:defRPr>
            </a:lvl1pPr>
            <a:lvl2pPr>
              <a:defRPr sz="2520" b="1">
                <a:solidFill>
                  <a:schemeClr val="bg1"/>
                </a:solidFill>
              </a:defRPr>
            </a:lvl2pPr>
            <a:lvl3pPr>
              <a:defRPr sz="2100" b="1">
                <a:solidFill>
                  <a:schemeClr val="bg1"/>
                </a:solidFill>
              </a:defRPr>
            </a:lvl3pPr>
            <a:lvl4pPr>
              <a:defRPr sz="3360" b="1">
                <a:solidFill>
                  <a:schemeClr val="bg1"/>
                </a:solidFill>
              </a:defRPr>
            </a:lvl4pPr>
            <a:lvl5pPr>
              <a:defRPr sz="336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18899" y="3121755"/>
            <a:ext cx="7664291" cy="814325"/>
          </a:xfrm>
        </p:spPr>
        <p:txBody>
          <a:bodyPr wrap="square" anchor="ctr">
            <a:spAutoFit/>
          </a:bodyPr>
          <a:lstStyle>
            <a:lvl1pPr>
              <a:defRPr sz="294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50207" y="8026562"/>
            <a:ext cx="2219293" cy="37782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32171" y="8026562"/>
            <a:ext cx="1103205" cy="37782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10982" y="8026562"/>
            <a:ext cx="680476" cy="37782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7" y="1070586"/>
            <a:ext cx="1904086" cy="7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17" y="1087549"/>
            <a:ext cx="2390732" cy="79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1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573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356808" y="0"/>
            <a:ext cx="1148077" cy="32229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30"/>
              </a:spcBef>
            </a:pPr>
            <a:endParaRPr lang="ru-RU" sz="147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81966" y="2482116"/>
            <a:ext cx="5348040" cy="181442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5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9023" y="1882830"/>
            <a:ext cx="880350" cy="1219816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356808" y="3222991"/>
            <a:ext cx="1148077" cy="6378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30"/>
              </a:spcBef>
            </a:pPr>
            <a:endParaRPr lang="ru-RU" sz="147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1746" y="595722"/>
            <a:ext cx="1712978" cy="7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6179" y="1709546"/>
            <a:ext cx="2283959" cy="75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96527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96456" y="5405467"/>
            <a:ext cx="8786731" cy="1008112"/>
          </a:xfrm>
          <a:prstGeom prst="rect">
            <a:avLst/>
          </a:prstGeom>
        </p:spPr>
        <p:txBody>
          <a:bodyPr lIns="0" rIns="0" anchor="ctr"/>
          <a:lstStyle>
            <a:lvl1pPr>
              <a:defRPr sz="336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96455" y="3563286"/>
            <a:ext cx="831692" cy="1219816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1008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396456" y="6729778"/>
            <a:ext cx="8786735" cy="1008112"/>
          </a:xfrm>
          <a:prstGeom prst="rect">
            <a:avLst/>
          </a:prstGeom>
        </p:spPr>
        <p:txBody>
          <a:bodyPr lIns="0" rIns="0" anchor="ctr"/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5402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998422" cy="96012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30"/>
              </a:spcBef>
            </a:pPr>
            <a:endParaRPr lang="ru-RU" sz="147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35635" y="4007875"/>
            <a:ext cx="7947556" cy="144560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504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235636" y="6434199"/>
            <a:ext cx="7947559" cy="799635"/>
          </a:xfrm>
          <a:prstGeom prst="rect">
            <a:avLst/>
          </a:prstGeom>
        </p:spPr>
        <p:txBody>
          <a:bodyPr lIns="0" rIns="0" anchor="ctr"/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96455" y="3902610"/>
            <a:ext cx="831692" cy="1219816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504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54563" y="649119"/>
            <a:ext cx="1634366" cy="614930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751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4600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221610" y="1366842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4968" y="1373656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221610" y="2186788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4968" y="2193602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221610" y="3006737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64968" y="3013551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221610" y="3826685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64968" y="3833499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221610" y="4646633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64968" y="4653447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221610" y="5466581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64968" y="5473395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221610" y="6286531"/>
            <a:ext cx="9953492" cy="624676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64968" y="6293345"/>
            <a:ext cx="402525" cy="611048"/>
          </a:xfrm>
        </p:spPr>
        <p:txBody>
          <a:bodyPr lIns="0" rIns="0" anchor="ctr"/>
          <a:lstStyle>
            <a:lvl1pPr>
              <a:defRPr sz="336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142948" y="1372771"/>
            <a:ext cx="2016231" cy="638228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7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7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7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sz="147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7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7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7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7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5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629412" y="1365508"/>
            <a:ext cx="11553444" cy="7555611"/>
          </a:xfrm>
          <a:prstGeom prst="rect">
            <a:avLst/>
          </a:prstGeom>
        </p:spPr>
        <p:txBody>
          <a:bodyPr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697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6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9412" y="1365504"/>
            <a:ext cx="11553444" cy="756716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695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699504" y="1366842"/>
            <a:ext cx="5483352" cy="75587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44697" y="1366842"/>
            <a:ext cx="5483352" cy="75587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90211" y="1366840"/>
            <a:ext cx="1890211" cy="34855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30"/>
              </a:spcBef>
            </a:pPr>
            <a:r>
              <a:rPr lang="ru-RU" sz="1470" dirty="0">
                <a:solidFill>
                  <a:schemeClr val="accent4"/>
                </a:solidFill>
              </a:rPr>
              <a:t>Макет настроен </a:t>
            </a:r>
            <a:br>
              <a:rPr lang="ru-RU" sz="1470" dirty="0">
                <a:solidFill>
                  <a:schemeClr val="accent4"/>
                </a:solidFill>
              </a:rPr>
            </a:br>
            <a:r>
              <a:rPr lang="ru-RU" sz="147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70" dirty="0">
                <a:solidFill>
                  <a:schemeClr val="accent4"/>
                </a:solidFill>
              </a:rPr>
            </a:br>
            <a:r>
              <a:rPr lang="ru-RU" sz="147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70" dirty="0">
                <a:solidFill>
                  <a:schemeClr val="accent4"/>
                </a:solidFill>
              </a:rPr>
            </a:br>
            <a:r>
              <a:rPr lang="ru-RU" sz="147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4103486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29415" y="1386450"/>
            <a:ext cx="11553443" cy="70492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699504" y="2261616"/>
            <a:ext cx="5483352" cy="6663944"/>
          </a:xfrm>
          <a:prstGeom prst="rect">
            <a:avLst/>
          </a:prstGeom>
        </p:spPr>
        <p:txBody>
          <a:bodyPr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29412" y="2261616"/>
            <a:ext cx="5472684" cy="6663944"/>
          </a:xfrm>
          <a:prstGeom prst="rect">
            <a:avLst/>
          </a:prstGeom>
        </p:spPr>
        <p:txBody>
          <a:bodyPr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4814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080" y="1366838"/>
            <a:ext cx="5472351" cy="7534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699504" y="1366842"/>
            <a:ext cx="5483352" cy="75587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0080" y="2262509"/>
            <a:ext cx="5472351" cy="667416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03103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710840" y="1366838"/>
            <a:ext cx="5472351" cy="7534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44697" y="1366842"/>
            <a:ext cx="5483352" cy="75587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710840" y="2262509"/>
            <a:ext cx="5472351" cy="667416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427896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702504" y="2262506"/>
            <a:ext cx="5476257" cy="666305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35748" y="2262506"/>
            <a:ext cx="5463351" cy="666305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29415" y="1386450"/>
            <a:ext cx="11553443" cy="70492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2347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35748" y="1373023"/>
            <a:ext cx="5463351" cy="71870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699504" y="5500202"/>
            <a:ext cx="5483352" cy="72991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35750" y="2273620"/>
            <a:ext cx="5463348" cy="2518835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699506" y="6386578"/>
            <a:ext cx="5483687" cy="2533059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699504" y="1386448"/>
            <a:ext cx="5483352" cy="71870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699506" y="2261617"/>
            <a:ext cx="5483687" cy="2538984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5748" y="5500205"/>
            <a:ext cx="5463351" cy="72991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35750" y="6386579"/>
            <a:ext cx="5463348" cy="2533061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4377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30081" y="1373509"/>
            <a:ext cx="5469017" cy="3419451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699504" y="5490464"/>
            <a:ext cx="5483352" cy="3442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35748" y="5500205"/>
            <a:ext cx="5463351" cy="72991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35750" y="6400802"/>
            <a:ext cx="5463348" cy="2518835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699504" y="1386448"/>
            <a:ext cx="5483352" cy="71870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699506" y="2261621"/>
            <a:ext cx="5483687" cy="2517647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2713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731682" y="2261616"/>
            <a:ext cx="3447360" cy="6663944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731682" y="1372227"/>
            <a:ext cx="3447360" cy="7329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43894" y="2261616"/>
            <a:ext cx="3447360" cy="6663944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43894" y="1372227"/>
            <a:ext cx="3447360" cy="7329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682698" y="2261616"/>
            <a:ext cx="3447360" cy="6663944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682698" y="1372227"/>
            <a:ext cx="3447360" cy="7329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01617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731682" y="6387469"/>
            <a:ext cx="3447360" cy="2549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731682" y="5519709"/>
            <a:ext cx="344736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43894" y="6387469"/>
            <a:ext cx="3447360" cy="2549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43894" y="5519709"/>
            <a:ext cx="344736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682698" y="6387469"/>
            <a:ext cx="3447360" cy="2549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682698" y="5519709"/>
            <a:ext cx="344736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731682" y="2262509"/>
            <a:ext cx="3447360" cy="2530983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731682" y="1372227"/>
            <a:ext cx="3447360" cy="7329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43894" y="2262509"/>
            <a:ext cx="3447360" cy="2530983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43894" y="1372227"/>
            <a:ext cx="3447360" cy="7329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682698" y="2262509"/>
            <a:ext cx="3447360" cy="2530983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682698" y="1372227"/>
            <a:ext cx="3447360" cy="732927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89688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31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731682" y="1366842"/>
            <a:ext cx="3447360" cy="7558722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43894" y="1366842"/>
            <a:ext cx="3447360" cy="7558722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682698" y="1366842"/>
            <a:ext cx="3447360" cy="7558722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873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736550" y="2262509"/>
            <a:ext cx="2439809" cy="666305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744722" y="1386449"/>
            <a:ext cx="243432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707506" y="2262509"/>
            <a:ext cx="2463641" cy="666305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718172" y="1386449"/>
            <a:ext cx="243432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659125" y="2262509"/>
            <a:ext cx="2439809" cy="666305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667297" y="1386449"/>
            <a:ext cx="243432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30080" y="2262509"/>
            <a:ext cx="2463641" cy="666305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40747" y="1386449"/>
            <a:ext cx="243432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89929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30080" y="1373506"/>
            <a:ext cx="11553111" cy="3427094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731682" y="6387469"/>
            <a:ext cx="3447360" cy="2549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731682" y="5519709"/>
            <a:ext cx="344736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43894" y="6387469"/>
            <a:ext cx="3447360" cy="2549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43894" y="5519709"/>
            <a:ext cx="344736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682698" y="6387469"/>
            <a:ext cx="3447360" cy="2549208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682698" y="5519709"/>
            <a:ext cx="344736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31357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30081" y="1366842"/>
            <a:ext cx="2121671" cy="282889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662251" y="1366842"/>
            <a:ext cx="2121671" cy="282889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726094" y="1366842"/>
            <a:ext cx="2121671" cy="282889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30080" y="4354842"/>
            <a:ext cx="3477101" cy="604867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665111" y="4354842"/>
            <a:ext cx="3477101" cy="604867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730523" y="4354842"/>
            <a:ext cx="3477101" cy="604867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0081" y="5341915"/>
            <a:ext cx="2121671" cy="2828895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662251" y="5341915"/>
            <a:ext cx="2121671" cy="2828895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726094" y="5341915"/>
            <a:ext cx="2121671" cy="2828895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30080" y="8329915"/>
            <a:ext cx="3477101" cy="604867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665111" y="8329915"/>
            <a:ext cx="3477101" cy="604867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730523" y="8329915"/>
            <a:ext cx="3477101" cy="604867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1514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30081" y="1366842"/>
            <a:ext cx="2121671" cy="282889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662251" y="1366842"/>
            <a:ext cx="2121671" cy="282889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726094" y="1366842"/>
            <a:ext cx="2121671" cy="282889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30080" y="4354842"/>
            <a:ext cx="3477101" cy="604867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665111" y="4354842"/>
            <a:ext cx="3477101" cy="604867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730523" y="4354842"/>
            <a:ext cx="3477101" cy="604867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646166" y="5341915"/>
            <a:ext cx="2121671" cy="2828895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694173" y="5341915"/>
            <a:ext cx="2121671" cy="2828895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646164" y="8329915"/>
            <a:ext cx="3477101" cy="604867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694171" y="8329915"/>
            <a:ext cx="3477101" cy="604867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3097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30080" y="1373506"/>
            <a:ext cx="11553111" cy="3427094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736550" y="6387469"/>
            <a:ext cx="2439809" cy="253809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707506" y="6387469"/>
            <a:ext cx="2463641" cy="253809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659125" y="6387469"/>
            <a:ext cx="2439809" cy="253809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30080" y="6387469"/>
            <a:ext cx="2463641" cy="253809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7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744722" y="5517333"/>
            <a:ext cx="2434320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718173" y="5517333"/>
            <a:ext cx="2456308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667300" y="5517333"/>
            <a:ext cx="2431799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40747" y="5517333"/>
            <a:ext cx="2462976" cy="6804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511120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30080" y="5507355"/>
            <a:ext cx="11553111" cy="70453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30080" y="6387469"/>
            <a:ext cx="11553111" cy="2532170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sz="147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30080" y="1365504"/>
            <a:ext cx="11553111" cy="707157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8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30080" y="2262505"/>
            <a:ext cx="11553111" cy="253809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sz="147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111750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30080" y="5489577"/>
            <a:ext cx="11553111" cy="3435985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702506" y="1373509"/>
            <a:ext cx="5480685" cy="3419983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30081" y="1373509"/>
            <a:ext cx="5469017" cy="3419983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1584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702506" y="1378789"/>
            <a:ext cx="5480685" cy="3421814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sz="147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702506" y="5507357"/>
            <a:ext cx="5480685" cy="3425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lang="ru-RU" sz="147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30081" y="1373509"/>
            <a:ext cx="5469017" cy="7559167"/>
          </a:xfrm>
          <a:prstGeom prst="rect">
            <a:avLst/>
          </a:prstGeom>
        </p:spPr>
        <p:txBody>
          <a:bodyPr lIns="0" rIns="0"/>
          <a:lstStyle>
            <a:lvl1pPr>
              <a:defRPr sz="1470"/>
            </a:lvl1pPr>
            <a:lvl2pPr>
              <a:defRPr sz="1470"/>
            </a:lvl2pPr>
            <a:lvl3pPr>
              <a:defRPr sz="126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5608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0079" y="1381066"/>
            <a:ext cx="5469017" cy="3421814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sz="147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710959" y="5509634"/>
            <a:ext cx="5469017" cy="3425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lang="ru-RU" sz="147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30079" y="5509634"/>
            <a:ext cx="5469017" cy="3425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lang="ru-RU" sz="147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708886" y="1397512"/>
            <a:ext cx="5469017" cy="3425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40"/>
              </a:spcBef>
              <a:buFont typeface="Wingdings" pitchFamily="2" charset="2"/>
              <a:defRPr lang="ru-RU" sz="147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608228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24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30079" y="1373509"/>
            <a:ext cx="11552777" cy="755205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629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629412" y="1365508"/>
            <a:ext cx="11553444" cy="7555611"/>
          </a:xfrm>
          <a:prstGeom prst="rect">
            <a:avLst/>
          </a:prstGeom>
        </p:spPr>
        <p:txBody>
          <a:bodyPr/>
          <a:lstStyle>
            <a:lvl1pPr>
              <a:defRPr sz="1470">
                <a:solidFill>
                  <a:schemeClr val="bg1"/>
                </a:solidFill>
              </a:defRPr>
            </a:lvl1pPr>
            <a:lvl2pPr marL="190019" indent="-190019">
              <a:buClr>
                <a:schemeClr val="bg1"/>
              </a:buClr>
              <a:defRPr lang="ru-RU" sz="147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68372" indent="-178351">
              <a:buClr>
                <a:schemeClr val="bg1"/>
              </a:buClr>
              <a:defRPr lang="ru-RU" sz="126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43774" y="453394"/>
            <a:ext cx="1195479" cy="449799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815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9412" y="1365504"/>
            <a:ext cx="11553444" cy="7567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43774" y="453394"/>
            <a:ext cx="1195479" cy="449799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098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43894" y="1366842"/>
            <a:ext cx="3447360" cy="7569835"/>
          </a:xfrm>
          <a:prstGeom prst="rect">
            <a:avLst/>
          </a:prstGeom>
        </p:spPr>
        <p:txBody>
          <a:bodyPr lIns="0" rIns="0"/>
          <a:lstStyle>
            <a:lvl1pPr>
              <a:defRPr sz="147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7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6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676350" y="1366842"/>
            <a:ext cx="3453709" cy="7569835"/>
          </a:xfrm>
          <a:prstGeom prst="rect">
            <a:avLst/>
          </a:prstGeom>
        </p:spPr>
        <p:txBody>
          <a:bodyPr lIns="0" rIns="0"/>
          <a:lstStyle>
            <a:lvl1pPr>
              <a:defRPr sz="147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7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6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731684" y="1366842"/>
            <a:ext cx="3451509" cy="7569835"/>
          </a:xfrm>
          <a:prstGeom prst="rect">
            <a:avLst/>
          </a:prstGeom>
        </p:spPr>
        <p:txBody>
          <a:bodyPr lIns="0" rIns="0"/>
          <a:lstStyle>
            <a:lvl1pPr>
              <a:defRPr sz="147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7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6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43774" y="453394"/>
            <a:ext cx="1195479" cy="449799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9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343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7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1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9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3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5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4C59C-CC00-40B6-A66F-18AF6A16EA1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DE03-CDCB-4ABD-BE2C-634D8D7A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609280" y="9100067"/>
            <a:ext cx="4410000" cy="22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50" noProof="0" dirty="0">
                <a:solidFill>
                  <a:schemeClr val="bg2"/>
                </a:solidFill>
              </a:rPr>
              <a:t>Gazprom</a:t>
            </a:r>
            <a:r>
              <a:rPr lang="en-US" sz="1050" baseline="0" noProof="0" dirty="0">
                <a:solidFill>
                  <a:schemeClr val="bg2"/>
                </a:solidFill>
              </a:rPr>
              <a:t> </a:t>
            </a:r>
            <a:r>
              <a:rPr lang="en-US" sz="1050" baseline="0" noProof="0" dirty="0" err="1">
                <a:solidFill>
                  <a:schemeClr val="bg2"/>
                </a:solidFill>
              </a:rPr>
              <a:t>Neft</a:t>
            </a:r>
            <a:endParaRPr lang="ru-RU" sz="10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629415" y="1374118"/>
            <a:ext cx="11553443" cy="7546998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635256" y="9158873"/>
            <a:ext cx="547601" cy="225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6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6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754507" y="531806"/>
            <a:ext cx="8428351" cy="60389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5">
            <a:extLst/>
          </a:blip>
          <a:stretch>
            <a:fillRect/>
          </a:stretch>
        </p:blipFill>
        <p:spPr>
          <a:xfrm>
            <a:off x="623360" y="509960"/>
            <a:ext cx="1141985" cy="50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6">
            <a:extLst/>
          </a:blip>
          <a:stretch>
            <a:fillRect/>
          </a:stretch>
        </p:blipFill>
        <p:spPr>
          <a:xfrm>
            <a:off x="1939905" y="509960"/>
            <a:ext cx="1522640" cy="50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9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</p:sldLayoutIdLst>
  <p:txStyles>
    <p:titleStyle>
      <a:lvl1pPr algn="l" defTabSz="960096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8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60096" rtl="0" eaLnBrk="1" latinLnBrk="0" hangingPunct="1">
        <a:lnSpc>
          <a:spcPct val="100000"/>
        </a:lnSpc>
        <a:spcBef>
          <a:spcPts val="84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7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90019" marR="0" indent="-190019" algn="l" defTabSz="960096" rtl="0" eaLnBrk="1" fontAlgn="auto" latinLnBrk="0" hangingPunct="1">
        <a:lnSpc>
          <a:spcPct val="100000"/>
        </a:lnSpc>
        <a:spcBef>
          <a:spcPts val="63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68372" indent="-178351" algn="l" defTabSz="960096" rtl="0" eaLnBrk="1" latinLnBrk="0" hangingPunct="1">
        <a:lnSpc>
          <a:spcPct val="100000"/>
        </a:lnSpc>
        <a:spcBef>
          <a:spcPts val="42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6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80168" indent="-240024" algn="l" defTabSz="960096" rtl="0" eaLnBrk="1" latinLnBrk="0" hangingPunct="1">
        <a:spcBef>
          <a:spcPct val="20000"/>
        </a:spcBef>
        <a:buFont typeface="Arial" pitchFamily="34" charset="0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6" indent="-240024" algn="l" defTabSz="960096" rtl="0" eaLnBrk="1" latinLnBrk="0" hangingPunct="1">
        <a:spcBef>
          <a:spcPct val="20000"/>
        </a:spcBef>
        <a:buFont typeface="Arial" pitchFamily="34" charset="0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2" indent="-240024" algn="l" defTabSz="9600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8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4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CD3D58-7237-47D3-8CFA-AD1F184B7343}"/>
              </a:ext>
            </a:extLst>
          </p:cNvPr>
          <p:cNvSpPr/>
          <p:nvPr/>
        </p:nvSpPr>
        <p:spPr>
          <a:xfrm>
            <a:off x="7573610" y="6889694"/>
            <a:ext cx="5177116" cy="2259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-12955" y="845760"/>
            <a:ext cx="6181986" cy="145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pic>
        <p:nvPicPr>
          <p:cNvPr id="1026" name="Picture 2" descr="cid:image001.jpg@01D74911.426ED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196477"/>
            <a:ext cx="1490134" cy="5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1" y="131198"/>
            <a:ext cx="1892300" cy="6096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686619" y="120297"/>
            <a:ext cx="7875727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>
              <a:defRPr/>
            </a:pPr>
            <a:r>
              <a:rPr lang="ru-RU" cap="all" dirty="0">
                <a:solidFill>
                  <a:srgbClr val="FF0000"/>
                </a:solidFill>
                <a:latin typeface="PF Din Text Cond Pro Medium" panose="02000500000000020004" pitchFamily="2" charset="0"/>
              </a:rPr>
              <a:t>ПРИМЕР заявки ФИЛИАЛА / ПРОФИЛЬНОГО ПОДРАЗДЕЛЕНИЯ </a:t>
            </a:r>
          </a:p>
          <a:p>
            <a:pPr>
              <a:defRPr/>
            </a:pPr>
            <a:r>
              <a:rPr lang="ru-RU" cap="all" dirty="0">
                <a:latin typeface="PF Din Text Cond Pro Medium" panose="02000500000000020004" pitchFamily="2" charset="0"/>
              </a:rPr>
              <a:t>ТЕМА: Разработка российскОГО изоляционнОГО пероксидносшиваемОГО компаундА ДЛЯ силовЫХ кабелЕЙ на напряжение 110 </a:t>
            </a:r>
            <a:r>
              <a:rPr lang="ru-RU" dirty="0">
                <a:latin typeface="PF Din Text Cond Pro Medium" panose="02000500000000020004" pitchFamily="2" charset="0"/>
              </a:rPr>
              <a:t>к</a:t>
            </a:r>
            <a:r>
              <a:rPr lang="ru-RU" cap="all" dirty="0">
                <a:latin typeface="PF Din Text Cond Pro Medium" panose="02000500000000020004" pitchFamily="2" charset="0"/>
              </a:rPr>
              <a:t>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3BBBC3-5318-4D9E-A15B-E2F810857884}"/>
              </a:ext>
            </a:extLst>
          </p:cNvPr>
          <p:cNvSpPr txBox="1"/>
          <p:nvPr/>
        </p:nvSpPr>
        <p:spPr>
          <a:xfrm>
            <a:off x="-1" y="841176"/>
            <a:ext cx="616903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F Din Text Cond Pro Medium" panose="02000500000000020004" pitchFamily="2" charset="0"/>
              </a:rPr>
              <a:t>ПРЕДПОСЫЛКИ РЕАЛИЗАЦИИ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26741"/>
              </p:ext>
            </p:extLst>
          </p:nvPr>
        </p:nvGraphicFramePr>
        <p:xfrm>
          <a:off x="6249813" y="841176"/>
          <a:ext cx="6545309" cy="1600147"/>
        </p:xfrm>
        <a:graphic>
          <a:graphicData uri="http://schemas.openxmlformats.org/drawingml/2006/table">
            <a:tbl>
              <a:tblPr/>
              <a:tblGrid>
                <a:gridCol w="394989">
                  <a:extLst>
                    <a:ext uri="{9D8B030D-6E8A-4147-A177-3AD203B41FA5}">
                      <a16:colId xmlns:a16="http://schemas.microsoft.com/office/drawing/2014/main" val="880034786"/>
                    </a:ext>
                  </a:extLst>
                </a:gridCol>
                <a:gridCol w="3794598">
                  <a:extLst>
                    <a:ext uri="{9D8B030D-6E8A-4147-A177-3AD203B41FA5}">
                      <a16:colId xmlns:a16="http://schemas.microsoft.com/office/drawing/2014/main" val="828139029"/>
                    </a:ext>
                  </a:extLst>
                </a:gridCol>
                <a:gridCol w="1198746">
                  <a:extLst>
                    <a:ext uri="{9D8B030D-6E8A-4147-A177-3AD203B41FA5}">
                      <a16:colId xmlns:a16="http://schemas.microsoft.com/office/drawing/2014/main" val="3095790608"/>
                    </a:ext>
                  </a:extLst>
                </a:gridCol>
                <a:gridCol w="476301">
                  <a:extLst>
                    <a:ext uri="{9D8B030D-6E8A-4147-A177-3AD203B41FA5}">
                      <a16:colId xmlns:a16="http://schemas.microsoft.com/office/drawing/2014/main" val="1174949436"/>
                    </a:ext>
                  </a:extLst>
                </a:gridCol>
                <a:gridCol w="680675">
                  <a:extLst>
                    <a:ext uri="{9D8B030D-6E8A-4147-A177-3AD203B41FA5}">
                      <a16:colId xmlns:a16="http://schemas.microsoft.com/office/drawing/2014/main" val="903754050"/>
                    </a:ext>
                  </a:extLst>
                </a:gridCol>
              </a:tblGrid>
              <a:tr h="339689">
                <a:tc gridSpan="5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PF Din Text Cond Pro Medium" panose="02000500000000020004" pitchFamily="2" charset="0"/>
                        </a:rPr>
                        <a:t>МАСШТАБ ПРИМЕНЕНИЯ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PF Din Text Cond Pro Medium" panose="02000500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50" kern="1200" dirty="0">
                        <a:solidFill>
                          <a:schemeClr val="accent1"/>
                        </a:solidFill>
                        <a:latin typeface="PF Din Text Cond Pro Medium" panose="02000500000000020004" pitchFamily="2" charset="0"/>
                        <a:ea typeface="PF Din Text Cond Pro" charset="0"/>
                        <a:cs typeface="PF Din Text Cond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50" kern="1200" dirty="0">
                        <a:solidFill>
                          <a:schemeClr val="accent1"/>
                        </a:solidFill>
                        <a:latin typeface="PF Din Text Cond Pro Medium" panose="02000500000000020004" pitchFamily="2" charset="0"/>
                        <a:ea typeface="PF Din Text Cond Pro" charset="0"/>
                        <a:cs typeface="PF Din Text Cond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24886"/>
                  </a:ext>
                </a:extLst>
              </a:tr>
              <a:tr h="287028"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ПАРАМЕТР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Ед. изм.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Значения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29761"/>
                  </a:ext>
                </a:extLst>
              </a:tr>
              <a:tr h="4092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Прогнозная потребность в силовом кабеле напряжением 110 кВ в 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ПАО «Россети Центр» и ПАО «Россети Центр и Приволжье»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2025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59984"/>
                  </a:ext>
                </a:extLst>
              </a:tr>
              <a:tr h="4092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Прогнозная потребность в силовом кабеле напряжением 110 кВ в 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ПАО «Россети</a:t>
                      </a: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»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2025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98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29CF0D-64F3-4D34-A24A-AD11C25C2602}"/>
              </a:ext>
            </a:extLst>
          </p:cNvPr>
          <p:cNvSpPr txBox="1"/>
          <p:nvPr/>
        </p:nvSpPr>
        <p:spPr>
          <a:xfrm>
            <a:off x="-19434" y="1120903"/>
            <a:ext cx="6162553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lvl="0" algn="just" defTabSz="914357" hangingPunct="0">
              <a:defRPr/>
            </a:pPr>
            <a:r>
              <a:rPr lang="ru-RU" sz="1400" dirty="0">
                <a:latin typeface="PF Din Text Cond Pro Light" panose="02000000000000000000" pitchFamily="2" charset="0"/>
              </a:rPr>
              <a:t>В настоящее время в России все кабельные заводы, производят изоляцию кабелей </a:t>
            </a:r>
            <a:br>
              <a:rPr lang="ru-RU" sz="1400" dirty="0">
                <a:latin typeface="PF Din Text Cond Pro Light" panose="02000000000000000000" pitchFamily="2" charset="0"/>
              </a:rPr>
            </a:br>
            <a:r>
              <a:rPr lang="ru-RU" sz="1400" dirty="0">
                <a:latin typeface="PF Din Text Cond Pro Light" panose="02000000000000000000" pitchFamily="2" charset="0"/>
              </a:rPr>
              <a:t>110 кВ и выше по иностранному технологическому процессу и химическому составу (</a:t>
            </a:r>
            <a:r>
              <a:rPr lang="ru-RU" sz="1400" dirty="0" err="1">
                <a:latin typeface="PF Din Text Cond Pro Light" panose="02000000000000000000" pitchFamily="2" charset="0"/>
              </a:rPr>
              <a:t>Borealis</a:t>
            </a:r>
            <a:r>
              <a:rPr lang="ru-RU" sz="1400" dirty="0">
                <a:latin typeface="PF Din Text Cond Pro Light" panose="02000000000000000000" pitchFamily="2" charset="0"/>
              </a:rPr>
              <a:t>, </a:t>
            </a:r>
            <a:r>
              <a:rPr lang="ru-RU" sz="1400" dirty="0" err="1">
                <a:latin typeface="PF Din Text Cond Pro Light" panose="02000000000000000000" pitchFamily="2" charset="0"/>
              </a:rPr>
              <a:t>Dow</a:t>
            </a:r>
            <a:r>
              <a:rPr lang="ru-RU" sz="1400" dirty="0">
                <a:latin typeface="PF Din Text Cond Pro Light" panose="02000000000000000000" pitchFamily="2" charset="0"/>
              </a:rPr>
              <a:t>). При ограничении поставок сырья в России будет отсутствовать отечественное производство изоляционного пероксидносшиваемого компаунда для изоляции силовых кабелей 110 кВ и выше.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DCC9CC-F0F5-4AA3-B969-D6E6935F0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205" y="2891451"/>
            <a:ext cx="6456523" cy="1689100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2088ED6C-DC04-4A1A-B0EC-E9F54B459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96023"/>
              </p:ext>
            </p:extLst>
          </p:nvPr>
        </p:nvGraphicFramePr>
        <p:xfrm>
          <a:off x="-19434" y="4745845"/>
          <a:ext cx="7422316" cy="4856418"/>
        </p:xfrm>
        <a:graphic>
          <a:graphicData uri="http://schemas.openxmlformats.org/drawingml/2006/table">
            <a:tbl>
              <a:tblPr/>
              <a:tblGrid>
                <a:gridCol w="500120">
                  <a:extLst>
                    <a:ext uri="{9D8B030D-6E8A-4147-A177-3AD203B41FA5}">
                      <a16:colId xmlns:a16="http://schemas.microsoft.com/office/drawing/2014/main" val="3626420784"/>
                    </a:ext>
                  </a:extLst>
                </a:gridCol>
                <a:gridCol w="2152760">
                  <a:extLst>
                    <a:ext uri="{9D8B030D-6E8A-4147-A177-3AD203B41FA5}">
                      <a16:colId xmlns:a16="http://schemas.microsoft.com/office/drawing/2014/main" val="1163981708"/>
                    </a:ext>
                  </a:extLst>
                </a:gridCol>
                <a:gridCol w="608740">
                  <a:extLst>
                    <a:ext uri="{9D8B030D-6E8A-4147-A177-3AD203B41FA5}">
                      <a16:colId xmlns:a16="http://schemas.microsoft.com/office/drawing/2014/main" val="830682175"/>
                    </a:ext>
                  </a:extLst>
                </a:gridCol>
                <a:gridCol w="4160696">
                  <a:extLst>
                    <a:ext uri="{9D8B030D-6E8A-4147-A177-3AD203B41FA5}">
                      <a16:colId xmlns:a16="http://schemas.microsoft.com/office/drawing/2014/main" val="2623081912"/>
                    </a:ext>
                  </a:extLst>
                </a:gridCol>
              </a:tblGrid>
              <a:tr h="4266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ЭТАП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НАЗВАНИЕ ЭТАПА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СРОК, МЕСЯЦ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kern="1200" dirty="0">
                          <a:solidFill>
                            <a:schemeClr val="accent1"/>
                          </a:solidFill>
                          <a:latin typeface="PF Din Text Cond Pro Medium" panose="02000500000000020004" pitchFamily="2" charset="0"/>
                          <a:ea typeface="PF Din Text Cond Pro" charset="0"/>
                          <a:cs typeface="PF Din Text Cond Pro" charset="0"/>
                        </a:rPr>
                        <a:t>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1245"/>
                  </a:ext>
                </a:extLst>
              </a:tr>
              <a:tr h="63992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</a:rPr>
                        <a:t>Информационно-патентный поиск и выбор объекта внедрения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</a:rPr>
                        <a:t>Научно-технический отчет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, содержащий: анализ научно-технической литературы, выработку технических решений.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92097"/>
                  </a:ext>
                </a:extLst>
              </a:tr>
              <a:tr h="45708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</a:rPr>
                        <a:t>Разработка технологической документации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Комплект технической документации.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Сформированные требования к исходному сырью. Технические требования к компаундам.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8771"/>
                  </a:ext>
                </a:extLst>
              </a:tr>
              <a:tr h="58921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</a:rPr>
                        <a:t>Изготовление опытных 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Опытные образцы кабельной продукции.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Программы и методики испытаний. Протоколы лабораторных испытаний.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17642"/>
                  </a:ext>
                </a:extLst>
              </a:tr>
              <a:tr h="100559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</a:rPr>
                        <a:t>Выбор кабельной арматуры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Отчет о выборе марок серийно выпускаемой отечественной кабельной арматуры и результатах анализа производственных возможностей отечественных производителей кабельной арматуры 110 кВ. </a:t>
                      </a:r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Перечень арматуры, необходимой для проведения типовых и ресурсных (</a:t>
                      </a:r>
                      <a:r>
                        <a:rPr lang="ru-RU" sz="12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предквалификационных</a:t>
                      </a:r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) испытаний.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79250"/>
                  </a:ext>
                </a:extLst>
              </a:tr>
              <a:tr h="63992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</a:rPr>
                        <a:t>Проведение типовых испытаний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Акт готовности стенда для типовых электрических испытаний. </a:t>
                      </a:r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Протокол типовых неэлектрических испытаний. Протокол типовых электрических испытаний.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8778"/>
                  </a:ext>
                </a:extLst>
              </a:tr>
              <a:tr h="63992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предквалификационных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 испытаний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jus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Акт готовности стенда для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предквалификационных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испытаний. Промежуточные протоколы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предквалификационных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испытаний. </a:t>
                      </a:r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Заключительный протокол </a:t>
                      </a:r>
                      <a:r>
                        <a:rPr lang="ru-RU" sz="12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предквалификационных</a:t>
                      </a:r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 испытаний.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28057"/>
                  </a:ext>
                </a:extLst>
              </a:tr>
              <a:tr h="45708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Medium" panose="02000500000000020004" pitchFamily="2" charset="0"/>
                        </a:rPr>
                        <a:t>Оформление результатов НИОКР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Т+27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Охранные документы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на имя  ПАО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Россети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PF Din Text Cond Pro Light" panose="02000000000000000000" pitchFamily="2" charset="0"/>
                        </a:rPr>
                        <a:t> Центр». Подготовленные две статьи в периодические Российские издания. </a:t>
                      </a:r>
                      <a:r>
                        <a:rPr lang="ru-RU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Утвержденные ТУ.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C3C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8588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D6C8C28-ED98-46E8-B158-B429B3EE1738}"/>
              </a:ext>
            </a:extLst>
          </p:cNvPr>
          <p:cNvSpPr txBox="1"/>
          <p:nvPr/>
        </p:nvSpPr>
        <p:spPr>
          <a:xfrm>
            <a:off x="-1" y="2306747"/>
            <a:ext cx="6169031" cy="2462213"/>
          </a:xfrm>
          <a:prstGeom prst="rect">
            <a:avLst/>
          </a:prstGeom>
          <a:solidFill>
            <a:srgbClr val="DAE3F3"/>
          </a:solidFill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lvl="0" algn="just" defTabSz="914357" hangingPunct="0">
              <a:defRPr/>
            </a:pPr>
            <a:r>
              <a:rPr lang="ru-RU" sz="1400" dirty="0">
                <a:latin typeface="PF Din Text Cond Pro Medium" panose="02000500000000020004" pitchFamily="2" charset="0"/>
              </a:rPr>
              <a:t>ЦЕЛЬ РАБОТЫ:</a:t>
            </a:r>
            <a:r>
              <a:rPr lang="ru-RU" sz="1400" dirty="0">
                <a:latin typeface="PF Din Text Cond Pro Light" panose="02000000000000000000" pitchFamily="2" charset="0"/>
              </a:rPr>
              <a:t> Импортозаместить технологию производства изоляционного пероксидносшиваемого компаунда для силовых кабелей 110 кВ</a:t>
            </a:r>
          </a:p>
          <a:p>
            <a:pPr lvl="0" algn="just" defTabSz="914357" hangingPunct="0">
              <a:defRPr/>
            </a:pPr>
            <a:r>
              <a:rPr lang="ru-RU" sz="1400" dirty="0">
                <a:latin typeface="PF Din Text Cond Pro Medium" panose="02000500000000020004" pitchFamily="2" charset="0"/>
              </a:rPr>
              <a:t>РЕЗУЛЬТАТЫ И ОПИСАНИЕ РАЗРАБАТЫВАЕМОЙ ТЕХНОЛОГИИ:</a:t>
            </a:r>
          </a:p>
          <a:p>
            <a:pPr marL="342900" indent="-342900" algn="just" defTabSz="914357" hangingPunct="0">
              <a:buAutoNum type="arabicPeriod"/>
              <a:defRPr/>
            </a:pPr>
            <a:r>
              <a:rPr lang="ru-RU" sz="1400" dirty="0">
                <a:latin typeface="PF Din Text Cond Pro Light" panose="02000000000000000000" pitchFamily="2" charset="0"/>
              </a:rPr>
              <a:t>Разработка способа (набора компонентов и технологического процесса) изготовления изоляционного </a:t>
            </a:r>
            <a:r>
              <a:rPr lang="ru-RU" sz="1400" dirty="0" err="1">
                <a:latin typeface="PF Din Text Cond Pro Light" panose="02000000000000000000" pitchFamily="2" charset="0"/>
              </a:rPr>
              <a:t>пероксидносшиваемого</a:t>
            </a:r>
            <a:r>
              <a:rPr lang="ru-RU" sz="1400" dirty="0">
                <a:latin typeface="PF Din Text Cond Pro Light" panose="02000000000000000000" pitchFamily="2" charset="0"/>
              </a:rPr>
              <a:t> компаунда для силовых кабелей на напряжение 110 кВ</a:t>
            </a:r>
          </a:p>
          <a:p>
            <a:pPr marL="342900" indent="-342900" algn="just" defTabSz="914357" hangingPunct="0">
              <a:buAutoNum type="arabicPeriod"/>
              <a:defRPr/>
            </a:pPr>
            <a:r>
              <a:rPr lang="ru-RU" sz="1400" dirty="0">
                <a:latin typeface="PF Din Text Cond Pro Light" panose="02000000000000000000" pitchFamily="2" charset="0"/>
              </a:rPr>
              <a:t>Изготовленные кабеля на класс напряжения 110 кВ нормированных сечений от 185 мм2 до 2 000 мм2</a:t>
            </a:r>
          </a:p>
          <a:p>
            <a:pPr marL="342900" indent="-342900" algn="just" defTabSz="914357" hangingPunct="0">
              <a:buAutoNum type="arabicPeriod"/>
              <a:defRPr/>
            </a:pPr>
            <a:r>
              <a:rPr lang="ru-RU" sz="1400" dirty="0">
                <a:latin typeface="PF Din Text Cond Pro Light" panose="02000000000000000000" pitchFamily="2" charset="0"/>
              </a:rPr>
              <a:t>Проведение типовых и ресурсных испытаний изготовленного кабеля в составе кабельной системы на подтверждение его соответствия стандартам ГОСТ-Р </a:t>
            </a:r>
            <a:br>
              <a:rPr lang="ru-RU" sz="1400" dirty="0">
                <a:latin typeface="PF Din Text Cond Pro Light" panose="02000000000000000000" pitchFamily="2" charset="0"/>
              </a:rPr>
            </a:br>
            <a:r>
              <a:rPr lang="ru-RU" sz="1400" dirty="0">
                <a:latin typeface="PF Din Text Cond Pro Light" panose="02000000000000000000" pitchFamily="2" charset="0"/>
              </a:rPr>
              <a:t>МЭК 60840 и группе стандартов ПАО «Россети»</a:t>
            </a:r>
            <a:endParaRPr lang="ru-RU" sz="1400" baseline="30000" dirty="0">
              <a:latin typeface="PF Din Text Cond Pr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C21B2-E7B4-4C19-B1F8-DFBA0E037FBE}"/>
              </a:ext>
            </a:extLst>
          </p:cNvPr>
          <p:cNvSpPr txBox="1"/>
          <p:nvPr/>
        </p:nvSpPr>
        <p:spPr>
          <a:xfrm>
            <a:off x="6886014" y="2517513"/>
            <a:ext cx="59091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Критически важные составляющие, производимые только зарубежными компаниями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DD3833-5BE4-43A6-B2C2-B47EDF78F8DD}"/>
              </a:ext>
            </a:extLst>
          </p:cNvPr>
          <p:cNvSpPr/>
          <p:nvPr/>
        </p:nvSpPr>
        <p:spPr>
          <a:xfrm>
            <a:off x="6410795" y="2460867"/>
            <a:ext cx="318606" cy="431356"/>
          </a:xfrm>
          <a:prstGeom prst="rect">
            <a:avLst/>
          </a:prstGeom>
          <a:solidFill>
            <a:srgbClr val="F8D3D0"/>
          </a:solidFill>
          <a:ln w="9525">
            <a:solidFill>
              <a:srgbClr val="0C5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3BBBC3-5318-4D9E-A15B-E2F810857884}"/>
              </a:ext>
            </a:extLst>
          </p:cNvPr>
          <p:cNvSpPr txBox="1"/>
          <p:nvPr/>
        </p:nvSpPr>
        <p:spPr>
          <a:xfrm>
            <a:off x="7630704" y="6869613"/>
            <a:ext cx="5177117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F Din Text Cond Pro Medium" panose="02000500000000020004" pitchFamily="2" charset="0"/>
              </a:rPr>
              <a:t>КЛЮЧЕВЫЕ ПАРАМЕТРЫ РЕАЛИЗАЦИИ</a:t>
            </a:r>
          </a:p>
          <a:p>
            <a:pPr algn="just">
              <a:spcBef>
                <a:spcPts val="200"/>
              </a:spcBef>
            </a:pPr>
            <a:r>
              <a:rPr lang="ru-RU" sz="1400" dirty="0">
                <a:latin typeface="PF Din Text Cond Pro Medium" panose="02000500000000020004" pitchFamily="2" charset="0"/>
              </a:rPr>
              <a:t>НМЦ</a:t>
            </a:r>
            <a:endParaRPr lang="ru-RU" sz="1400" b="1" dirty="0">
              <a:latin typeface="PF Din Text Comp Pro Light" panose="02000000000000000000" pitchFamily="2" charset="0"/>
            </a:endParaRPr>
          </a:p>
          <a:p>
            <a:pPr algn="just">
              <a:spcBef>
                <a:spcPts val="200"/>
              </a:spcBef>
            </a:pPr>
            <a:r>
              <a:rPr lang="ru-RU" sz="1400" dirty="0">
                <a:solidFill>
                  <a:schemeClr val="accent1"/>
                </a:solidFill>
                <a:latin typeface="PF Din Text Cond Pro Light" panose="02000000000000000000" pitchFamily="2" charset="0"/>
                <a:ea typeface="PF Din Text Cond Pro" charset="0"/>
                <a:cs typeface="PF Din Text Cond Pro" charset="0"/>
              </a:rPr>
              <a:t>… млн рублей без НДС</a:t>
            </a:r>
          </a:p>
          <a:p>
            <a:pPr algn="just">
              <a:spcBef>
                <a:spcPts val="200"/>
              </a:spcBef>
            </a:pPr>
            <a:r>
              <a:rPr lang="ru-RU" sz="1400" dirty="0">
                <a:latin typeface="PF Din Text Cond Pro Medium" panose="02000500000000020004" pitchFamily="2" charset="0"/>
              </a:rPr>
              <a:t>ПОТЕНЦИАЛЬНЫЕ ПАРТНЕРЫ</a:t>
            </a:r>
          </a:p>
          <a:p>
            <a:pPr algn="just">
              <a:spcBef>
                <a:spcPts val="200"/>
              </a:spcBef>
            </a:pPr>
            <a:r>
              <a:rPr lang="ru-RU" sz="1400" dirty="0">
                <a:solidFill>
                  <a:schemeClr val="accent1"/>
                </a:solidFill>
                <a:latin typeface="PF Din Text Cond Pro Light" panose="02000000000000000000" pitchFamily="2" charset="0"/>
                <a:ea typeface="PF Din Text Cond Pro" charset="0"/>
                <a:cs typeface="PF Din Text Cond Pro" charset="0"/>
              </a:rPr>
              <a:t>АО «Лидер-Компаунд», ВНИИКП</a:t>
            </a:r>
          </a:p>
          <a:p>
            <a:pPr algn="just">
              <a:spcBef>
                <a:spcPts val="200"/>
              </a:spcBef>
            </a:pPr>
            <a:r>
              <a:rPr lang="ru-RU" sz="1400" smtClean="0">
                <a:latin typeface="PF Din Text Cond Pro Medium" panose="02000500000000020004" pitchFamily="2" charset="0"/>
              </a:rPr>
              <a:t>ФУНКЦИОНАЛЬНЫЙ ЗАКАЗЧИК НА УРОВНЕ ИА</a:t>
            </a:r>
            <a:endParaRPr lang="ru-RU" sz="1400" dirty="0">
              <a:latin typeface="PF Din Text Cond Pro Medium" panose="02000500000000020004" pitchFamily="2" charset="0"/>
            </a:endParaRPr>
          </a:p>
          <a:p>
            <a:pPr algn="just">
              <a:spcBef>
                <a:spcPts val="200"/>
              </a:spcBef>
            </a:pPr>
            <a:r>
              <a:rPr lang="ru-RU" sz="1400" dirty="0">
                <a:solidFill>
                  <a:schemeClr val="accent1"/>
                </a:solidFill>
                <a:latin typeface="PF Din Text Cond Pro Light" panose="02000000000000000000" pitchFamily="2" charset="0"/>
                <a:ea typeface="PF Din Text Cond Pro" charset="0"/>
                <a:cs typeface="PF Din Text Cond Pro" charset="0"/>
              </a:rPr>
              <a:t>Демидов С.Н. / Румянцев Р.А.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41130" y="9090025"/>
            <a:ext cx="2880360" cy="511175"/>
          </a:xfrm>
        </p:spPr>
        <p:txBody>
          <a:bodyPr/>
          <a:lstStyle/>
          <a:p>
            <a:fld id="{5B3FDE03-CDCB-4ABD-BE2C-634D8D7A2F19}" type="slidenum">
              <a:rPr lang="ru-RU" smtClean="0"/>
              <a:t>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3610" y="4745845"/>
            <a:ext cx="5177117" cy="1978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3610" y="4768960"/>
            <a:ext cx="5177118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F Din Text Cond Pro Medium" panose="02000500000000020004" pitchFamily="2" charset="0"/>
              </a:rPr>
              <a:t>ТЕХНИКО-ЭКОНОМИЧЕСКОЕ ОБОСНОВАНИЕ</a:t>
            </a:r>
          </a:p>
          <a:p>
            <a:pPr algn="just">
              <a:spcBef>
                <a:spcPts val="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Описание качественных и количественных (финансовых и нефинансовых) эффектов </a:t>
            </a:r>
          </a:p>
        </p:txBody>
      </p:sp>
    </p:spTree>
    <p:extLst>
      <p:ext uri="{BB962C8B-B14F-4D97-AF65-F5344CB8AC3E}">
        <p14:creationId xmlns:p14="http://schemas.microsoft.com/office/powerpoint/2010/main" val="2206550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6421</TotalTime>
  <Words>376</Words>
  <Application>Microsoft Office PowerPoint</Application>
  <PresentationFormat>A3 (297x420 мм)</PresentationFormat>
  <Paragraphs>69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PF Din Text Comp Pro Light</vt:lpstr>
      <vt:lpstr>PF Din Text Cond Pro</vt:lpstr>
      <vt:lpstr>PF Din Text Cond Pro Light</vt:lpstr>
      <vt:lpstr>PF Din Text Cond Pro Medium</vt:lpstr>
      <vt:lpstr>PF Din Text Cond Pro Обычный</vt:lpstr>
      <vt:lpstr>Wingdings</vt:lpstr>
      <vt:lpstr>Тема Office</vt:lpstr>
      <vt:lpstr>FSK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Акуличев Виталий Олегович</dc:creator>
  <cp:lastModifiedBy>Акуличев Виталий Олегович</cp:lastModifiedBy>
  <cp:revision>499</cp:revision>
  <dcterms:created xsi:type="dcterms:W3CDTF">2021-11-16T08:36:06Z</dcterms:created>
  <dcterms:modified xsi:type="dcterms:W3CDTF">2023-10-27T06:45:27Z</dcterms:modified>
</cp:coreProperties>
</file>